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79" r:id="rId2"/>
    <p:sldId id="2463" r:id="rId3"/>
    <p:sldId id="2469" r:id="rId4"/>
    <p:sldId id="2489" r:id="rId5"/>
    <p:sldId id="2470" r:id="rId6"/>
    <p:sldId id="2490" r:id="rId7"/>
    <p:sldId id="2471" r:id="rId8"/>
    <p:sldId id="2474" r:id="rId9"/>
    <p:sldId id="2475" r:id="rId10"/>
    <p:sldId id="2485" r:id="rId11"/>
    <p:sldId id="2484" r:id="rId12"/>
    <p:sldId id="2472" r:id="rId13"/>
    <p:sldId id="2486" r:id="rId14"/>
    <p:sldId id="2473" r:id="rId15"/>
    <p:sldId id="2488" r:id="rId16"/>
    <p:sldId id="2476" r:id="rId17"/>
    <p:sldId id="2477" r:id="rId18"/>
    <p:sldId id="2478" r:id="rId19"/>
    <p:sldId id="2481" r:id="rId20"/>
    <p:sldId id="2482" r:id="rId21"/>
    <p:sldId id="2483" r:id="rId22"/>
    <p:sldId id="2487" r:id="rId23"/>
    <p:sldId id="2479" r:id="rId24"/>
    <p:sldId id="2461" r:id="rId25"/>
    <p:sldId id="2468" r:id="rId26"/>
    <p:sldId id="266" r:id="rId2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pos="100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74F9250-4BBB-BB42-2E38-3FE15F310D08}" name="Deborah Riddle" initials="DR" userId="S::deborah.riddle@alaska.gov::3e2ecdee-fd0e-42d1-83bb-8a61e17d1860" providerId="AD"/>
  <p188:author id="{D5D81879-943C-6C6E-C120-558CC476326A}" name="Brittnay Bailey" initials="BB" userId="S::brittnay.bailey@alaska.gov::21c444e3-823c-44a2-b05f-7ec6fa55f835" providerId="AD"/>
  <p188:author id="{A50BF9E5-F573-828A-F4D9-8D140E9AAE98}" name="McKenzie, Susan E (EED)" initials="M(" userId="S::susan.mckenzie@alaska.gov::d564b212-ce01-4330-9508-b60e01d6518f" providerId="AD"/>
  <p188:author id="{D4DD0EF2-2F61-4E74-EC63-7B6BCA967C1B}" name="Susan Forbes" initials="SF" userId="S::susan.forbes@alaska.gov::52ec16b5-3522-4cc2-a80c-0243d3eb553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E6E"/>
    <a:srgbClr val="00517C"/>
    <a:srgbClr val="CCFFCC"/>
    <a:srgbClr val="892F2F"/>
    <a:srgbClr val="CCFF99"/>
    <a:srgbClr val="618BC0"/>
    <a:srgbClr val="37534C"/>
    <a:srgbClr val="21332E"/>
    <a:srgbClr val="6A99C1"/>
    <a:srgbClr val="1D1F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C4D57F-2409-40BC-A5D2-DE1C6DD25ECD}" v="5" dt="2022-04-18T22:45:23.944"/>
  </p1510:revLst>
</p1510:revInfo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824" autoAdjust="0"/>
  </p:normalViewPr>
  <p:slideViewPr>
    <p:cSldViewPr snapToGrid="0">
      <p:cViewPr varScale="1">
        <p:scale>
          <a:sx n="60" d="100"/>
          <a:sy n="60" d="100"/>
        </p:scale>
        <p:origin x="884" y="48"/>
      </p:cViewPr>
      <p:guideLst>
        <p:guide orient="horz" pos="2160"/>
        <p:guide pos="3840"/>
        <p:guide pos="100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DB7646E-8811-423A-9C42-2CBFADA00A96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4360E59-1627-4404-ACC5-51C744AB0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25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677E230-58DD-43ED-96A1-552DDAB53532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41221E5-7225-48EB-A4EE-420E7BFCF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95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924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*compared to national grade level norms,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251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Although submitting a SIP is not required as part of the Condensed Application, it will need to be submitted to DEED if the district is selected for ESEA monitoring.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Updated plan should be stored on-site.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941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i="1"/>
              <a:t>The presenter’s contact information should be presented</a:t>
            </a:r>
            <a:r>
              <a:rPr lang="en-US" i="1" baseline="0"/>
              <a:t> on this slide in this format. </a:t>
            </a:r>
            <a:r>
              <a:rPr lang="en-US" b="1" i="1" baseline="0"/>
              <a:t>We encourage including a photo of the presenter(s) to help personalize the presentation, especially if we are presenting virtually. </a:t>
            </a:r>
            <a:endParaRPr lang="en-US" b="1" i="1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86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black">
          <a:xfrm>
            <a:off x="11582401" y="5638800"/>
            <a:ext cx="609600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1800"/>
          </a:p>
        </p:txBody>
      </p:sp>
      <p:sp>
        <p:nvSpPr>
          <p:cNvPr id="20" name="Rectangle 19"/>
          <p:cNvSpPr/>
          <p:nvPr/>
        </p:nvSpPr>
        <p:spPr bwMode="gray">
          <a:xfrm>
            <a:off x="11277601" y="5638800"/>
            <a:ext cx="304800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1800"/>
          </a:p>
        </p:txBody>
      </p:sp>
      <p:sp>
        <p:nvSpPr>
          <p:cNvPr id="24" name="Rectangle 23"/>
          <p:cNvSpPr/>
          <p:nvPr/>
        </p:nvSpPr>
        <p:spPr bwMode="gray">
          <a:xfrm>
            <a:off x="1216469" y="5638800"/>
            <a:ext cx="609600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1800"/>
          </a:p>
        </p:txBody>
      </p:sp>
      <p:sp>
        <p:nvSpPr>
          <p:cNvPr id="21" name="Rectangle 20"/>
          <p:cNvSpPr/>
          <p:nvPr/>
        </p:nvSpPr>
        <p:spPr bwMode="ltGray">
          <a:xfrm>
            <a:off x="0" y="5638800"/>
            <a:ext cx="12179970" cy="12192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1800"/>
          </a:p>
        </p:txBody>
      </p:sp>
      <p:cxnSp>
        <p:nvCxnSpPr>
          <p:cNvPr id="22" name="Straight Connector 21"/>
          <p:cNvCxnSpPr/>
          <p:nvPr/>
        </p:nvCxnSpPr>
        <p:spPr bwMode="white">
          <a:xfrm>
            <a:off x="11576308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 bwMode="black">
          <a:xfrm>
            <a:off x="0" y="5638798"/>
            <a:ext cx="1216471" cy="1219202"/>
          </a:xfrm>
          <a:prstGeom prst="rect">
            <a:avLst/>
          </a:prstGeom>
          <a:solidFill>
            <a:schemeClr val="bg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1800"/>
          </a:p>
        </p:txBody>
      </p:sp>
      <p:cxnSp>
        <p:nvCxnSpPr>
          <p:cNvPr id="23" name="Straight Connector 22"/>
          <p:cNvCxnSpPr/>
          <p:nvPr/>
        </p:nvCxnSpPr>
        <p:spPr bwMode="white">
          <a:xfrm>
            <a:off x="1216469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 bwMode="black">
          <a:xfrm>
            <a:off x="11582401" y="0"/>
            <a:ext cx="609600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1800"/>
          </a:p>
        </p:txBody>
      </p:sp>
      <p:sp>
        <p:nvSpPr>
          <p:cNvPr id="27" name="Rectangle 26"/>
          <p:cNvSpPr/>
          <p:nvPr/>
        </p:nvSpPr>
        <p:spPr bwMode="gray">
          <a:xfrm>
            <a:off x="11277601" y="0"/>
            <a:ext cx="304800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1800"/>
          </a:p>
        </p:txBody>
      </p:sp>
      <p:sp>
        <p:nvSpPr>
          <p:cNvPr id="28" name="Rectangle 27"/>
          <p:cNvSpPr/>
          <p:nvPr/>
        </p:nvSpPr>
        <p:spPr bwMode="gray">
          <a:xfrm>
            <a:off x="1219201" y="0"/>
            <a:ext cx="609600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1800"/>
          </a:p>
        </p:txBody>
      </p:sp>
      <p:sp>
        <p:nvSpPr>
          <p:cNvPr id="29" name="Rectangle 28"/>
          <p:cNvSpPr/>
          <p:nvPr/>
        </p:nvSpPr>
        <p:spPr>
          <a:xfrm>
            <a:off x="-2" y="0"/>
            <a:ext cx="1219201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1800"/>
          </a:p>
        </p:txBody>
      </p:sp>
      <p:sp>
        <p:nvSpPr>
          <p:cNvPr id="30" name="Rectangle 29"/>
          <p:cNvSpPr/>
          <p:nvPr/>
        </p:nvSpPr>
        <p:spPr bwMode="ltGray">
          <a:xfrm>
            <a:off x="1" y="0"/>
            <a:ext cx="12192000" cy="6096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1800"/>
          </a:p>
        </p:txBody>
      </p:sp>
      <p:cxnSp>
        <p:nvCxnSpPr>
          <p:cNvPr id="31" name="Straight Connector 30"/>
          <p:cNvCxnSpPr/>
          <p:nvPr/>
        </p:nvCxnSpPr>
        <p:spPr bwMode="white">
          <a:xfrm>
            <a:off x="11576308" y="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 bwMode="black">
          <a:xfrm>
            <a:off x="0" y="0"/>
            <a:ext cx="1216469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1800"/>
          </a:p>
        </p:txBody>
      </p:sp>
      <p:cxnSp>
        <p:nvCxnSpPr>
          <p:cNvPr id="33" name="Straight Connector 32"/>
          <p:cNvCxnSpPr/>
          <p:nvPr/>
        </p:nvCxnSpPr>
        <p:spPr bwMode="white">
          <a:xfrm>
            <a:off x="1219202" y="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9029" y="1600201"/>
            <a:ext cx="8285430" cy="2654064"/>
          </a:xfrm>
        </p:spPr>
        <p:txBody>
          <a:bodyPr anchor="b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9030" y="4259997"/>
            <a:ext cx="7266515" cy="115020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AN EXCELLENT EDUCATION FOR EVERY STUDENT EVERY DAY</a:t>
            </a:r>
          </a:p>
        </p:txBody>
      </p:sp>
      <p:pic>
        <p:nvPicPr>
          <p:cNvPr id="25" name="Picture 24" descr="Logo&#10;&#10;Description automatically generated">
            <a:extLst>
              <a:ext uri="{FF2B5EF4-FFF2-40B4-BE49-F238E27FC236}">
                <a16:creationId xmlns:a16="http://schemas.microsoft.com/office/drawing/2014/main" id="{301D0A11-1D9D-43EF-8844-2FC3E56AE9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715" y="5719952"/>
            <a:ext cx="1135039" cy="1056894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E0DFAEAD-49F3-4470-97A1-602090A47F39}"/>
              </a:ext>
            </a:extLst>
          </p:cNvPr>
          <p:cNvSpPr/>
          <p:nvPr userDrawn="1"/>
        </p:nvSpPr>
        <p:spPr bwMode="ltGray">
          <a:xfrm>
            <a:off x="1219201" y="5638800"/>
            <a:ext cx="609600" cy="1219200"/>
          </a:xfrm>
          <a:prstGeom prst="rect">
            <a:avLst/>
          </a:prstGeom>
          <a:solidFill>
            <a:srgbClr val="0051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180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3C1A83B-E606-4440-9A25-09CA23B3CCC8}"/>
              </a:ext>
            </a:extLst>
          </p:cNvPr>
          <p:cNvSpPr/>
          <p:nvPr userDrawn="1"/>
        </p:nvSpPr>
        <p:spPr bwMode="ltGray">
          <a:xfrm>
            <a:off x="1225293" y="0"/>
            <a:ext cx="609600" cy="609600"/>
          </a:xfrm>
          <a:prstGeom prst="rect">
            <a:avLst/>
          </a:prstGeom>
          <a:solidFill>
            <a:srgbClr val="0051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180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41E59C6-FBE0-4FE2-94BB-67CE112E57ED}"/>
              </a:ext>
            </a:extLst>
          </p:cNvPr>
          <p:cNvSpPr/>
          <p:nvPr userDrawn="1"/>
        </p:nvSpPr>
        <p:spPr bwMode="ltGray">
          <a:xfrm>
            <a:off x="11582400" y="0"/>
            <a:ext cx="609601" cy="609600"/>
          </a:xfrm>
          <a:prstGeom prst="rect">
            <a:avLst/>
          </a:prstGeom>
          <a:solidFill>
            <a:srgbClr val="0051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180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788C4CC-0186-4633-B827-70CA3772A588}"/>
              </a:ext>
            </a:extLst>
          </p:cNvPr>
          <p:cNvSpPr/>
          <p:nvPr userDrawn="1"/>
        </p:nvSpPr>
        <p:spPr bwMode="ltGray">
          <a:xfrm>
            <a:off x="11582401" y="5638800"/>
            <a:ext cx="609600" cy="1219200"/>
          </a:xfrm>
          <a:prstGeom prst="rect">
            <a:avLst/>
          </a:prstGeom>
          <a:solidFill>
            <a:srgbClr val="0051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234467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11582401" y="5638800"/>
            <a:ext cx="609600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1800"/>
          </a:p>
        </p:txBody>
      </p:sp>
      <p:sp>
        <p:nvSpPr>
          <p:cNvPr id="9" name="Rectangle 8"/>
          <p:cNvSpPr/>
          <p:nvPr/>
        </p:nvSpPr>
        <p:spPr bwMode="gray">
          <a:xfrm>
            <a:off x="11277601" y="5638800"/>
            <a:ext cx="304800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1800"/>
          </a:p>
        </p:txBody>
      </p:sp>
      <p:sp>
        <p:nvSpPr>
          <p:cNvPr id="10" name="Rectangle 9"/>
          <p:cNvSpPr/>
          <p:nvPr/>
        </p:nvSpPr>
        <p:spPr bwMode="ltGray">
          <a:xfrm>
            <a:off x="1219201" y="0"/>
            <a:ext cx="609600" cy="6858000"/>
          </a:xfrm>
          <a:prstGeom prst="rect">
            <a:avLst/>
          </a:prstGeom>
          <a:solidFill>
            <a:srgbClr val="0051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1800"/>
          </a:p>
        </p:txBody>
      </p:sp>
      <p:sp>
        <p:nvSpPr>
          <p:cNvPr id="11" name="Rectangle 10"/>
          <p:cNvSpPr/>
          <p:nvPr/>
        </p:nvSpPr>
        <p:spPr bwMode="gray">
          <a:xfrm>
            <a:off x="0" y="0"/>
            <a:ext cx="1219201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1800"/>
          </a:p>
        </p:txBody>
      </p:sp>
      <p:sp>
        <p:nvSpPr>
          <p:cNvPr id="12" name="Rectangle 11"/>
          <p:cNvSpPr/>
          <p:nvPr/>
        </p:nvSpPr>
        <p:spPr bwMode="ltGray">
          <a:xfrm>
            <a:off x="1" y="5638800"/>
            <a:ext cx="12192000" cy="12192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1800"/>
          </a:p>
        </p:txBody>
      </p:sp>
      <p:cxnSp>
        <p:nvCxnSpPr>
          <p:cNvPr id="13" name="Straight Connector 12"/>
          <p:cNvCxnSpPr/>
          <p:nvPr/>
        </p:nvCxnSpPr>
        <p:spPr bwMode="white">
          <a:xfrm>
            <a:off x="11576308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 bwMode="black">
          <a:xfrm>
            <a:off x="0" y="5643132"/>
            <a:ext cx="1216469" cy="1214868"/>
          </a:xfrm>
          <a:prstGeom prst="rect">
            <a:avLst/>
          </a:prstGeom>
          <a:solidFill>
            <a:schemeClr val="bg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1800"/>
          </a:p>
        </p:txBody>
      </p:sp>
      <p:cxnSp>
        <p:nvCxnSpPr>
          <p:cNvPr id="15" name="Straight Connector 14"/>
          <p:cNvCxnSpPr/>
          <p:nvPr/>
        </p:nvCxnSpPr>
        <p:spPr bwMode="white">
          <a:xfrm>
            <a:off x="1219202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</p:cNvCxnSpPr>
          <p:nvPr/>
        </p:nvCxnSpPr>
        <p:spPr bwMode="white">
          <a:xfrm>
            <a:off x="1" y="5638800"/>
            <a:ext cx="182880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302" y="1600201"/>
            <a:ext cx="8331201" cy="2680127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9302" y="4344916"/>
            <a:ext cx="7518400" cy="111608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FCC8D8BE-FF9A-46A1-9748-AC65151219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AN EXCELLENT EDUCATION FOR EVERY STUDENT EVERY DAY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D2D4B8D6-7324-40A8-8C45-CA9EAD7082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591800" y="6492875"/>
            <a:ext cx="609600" cy="365125"/>
          </a:xfrm>
        </p:spPr>
        <p:txBody>
          <a:bodyPr/>
          <a:lstStyle/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79ECF11F-5508-4424-A3A0-56600F2555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715" y="5719952"/>
            <a:ext cx="1135039" cy="105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955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AN EXCELLENT EDUCATION FOR EVERY STUDENT EVERY DAY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5532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93851" y="1600200"/>
            <a:ext cx="481584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63360" y="1600200"/>
            <a:ext cx="481584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 EXCELLENT EDUCATION FOR EVERY STUDENT EVERY DAY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113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3851" y="1499616"/>
            <a:ext cx="4820143" cy="93878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93851" y="2514707"/>
            <a:ext cx="4815840" cy="365749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59057" y="1499616"/>
            <a:ext cx="4820143" cy="93878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59057" y="2514600"/>
            <a:ext cx="4820143" cy="365556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 EXCELLENT EDUCATION FOR EVERY STUDENT EVERY DAY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8358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 EXCELLENT EDUCATION FOR EVERY STUDENT EVERY DAY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3578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gray">
          <a:xfrm>
            <a:off x="621955" y="0"/>
            <a:ext cx="4148797" cy="6858000"/>
          </a:xfrm>
          <a:prstGeom prst="rect">
            <a:avLst/>
          </a:prstGeom>
          <a:solidFill>
            <a:srgbClr val="0051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sz="1800"/>
          </a:p>
        </p:txBody>
      </p:sp>
      <p:sp>
        <p:nvSpPr>
          <p:cNvPr id="9" name="Rectangle 8"/>
          <p:cNvSpPr/>
          <p:nvPr/>
        </p:nvSpPr>
        <p:spPr bwMode="ltGray">
          <a:xfrm>
            <a:off x="0" y="0"/>
            <a:ext cx="609600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sz="1800"/>
          </a:p>
        </p:txBody>
      </p:sp>
      <p:cxnSp>
        <p:nvCxnSpPr>
          <p:cNvPr id="10" name="Straight Connector 9"/>
          <p:cNvCxnSpPr/>
          <p:nvPr/>
        </p:nvCxnSpPr>
        <p:spPr bwMode="white">
          <a:xfrm>
            <a:off x="621954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 bwMode="gray">
          <a:xfrm>
            <a:off x="11887200" y="0"/>
            <a:ext cx="3048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1074520" y="381000"/>
            <a:ext cx="3294280" cy="1371600"/>
          </a:xfrm>
        </p:spPr>
        <p:txBody>
          <a:bodyPr anchor="b">
            <a:normAutofit/>
          </a:bodyPr>
          <a:lstStyle>
            <a:lvl1pPr algn="l">
              <a:defRPr sz="2800" b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482600"/>
            <a:ext cx="6197600" cy="568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white">
          <a:xfrm>
            <a:off x="1074520" y="1828800"/>
            <a:ext cx="3294280" cy="4343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 EXCELLENT EDUCATION FOR EVERY STUDENT EVERY DAY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8043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gray">
          <a:xfrm>
            <a:off x="0" y="0"/>
            <a:ext cx="609600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sz="1800"/>
          </a:p>
        </p:txBody>
      </p:sp>
      <p:sp>
        <p:nvSpPr>
          <p:cNvPr id="8" name="Rectangle 7"/>
          <p:cNvSpPr/>
          <p:nvPr/>
        </p:nvSpPr>
        <p:spPr bwMode="black">
          <a:xfrm>
            <a:off x="11887200" y="0"/>
            <a:ext cx="3048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sz="1800"/>
          </a:p>
        </p:txBody>
      </p:sp>
      <p:sp>
        <p:nvSpPr>
          <p:cNvPr id="9" name="Rectangle 8"/>
          <p:cNvSpPr/>
          <p:nvPr/>
        </p:nvSpPr>
        <p:spPr bwMode="ltGray">
          <a:xfrm>
            <a:off x="4876800" y="0"/>
            <a:ext cx="7018862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4520" y="381000"/>
            <a:ext cx="3294280" cy="1371600"/>
          </a:xfrm>
        </p:spPr>
        <p:txBody>
          <a:bodyPr anchor="b">
            <a:normAutofit/>
          </a:bodyPr>
          <a:lstStyle>
            <a:lvl1pPr algn="l">
              <a:defRPr sz="2800" b="0" cap="all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 bwMode="auto">
          <a:xfrm>
            <a:off x="5181600" y="482600"/>
            <a:ext cx="6197600" cy="5689600"/>
          </a:xfrm>
          <a:ln w="190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4520" y="1828800"/>
            <a:ext cx="3294280" cy="4343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AN EXCELLENT EDUCATION FOR EVERY STUDENT EVERY DAY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 bwMode="white">
          <a:xfrm>
            <a:off x="11882962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900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 EXCELLENT EDUCATION FOR EVERY STUDENT EVERY DAY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0880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11887200" y="0"/>
            <a:ext cx="304800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sz="1800"/>
          </a:p>
        </p:txBody>
      </p:sp>
      <p:sp>
        <p:nvSpPr>
          <p:cNvPr id="8" name="Rectangle 7"/>
          <p:cNvSpPr/>
          <p:nvPr/>
        </p:nvSpPr>
        <p:spPr bwMode="ltGray">
          <a:xfrm>
            <a:off x="617304" y="0"/>
            <a:ext cx="609600" cy="6858000"/>
          </a:xfrm>
          <a:prstGeom prst="rect">
            <a:avLst/>
          </a:prstGeom>
          <a:solidFill>
            <a:srgbClr val="0051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1800"/>
          </a:p>
        </p:txBody>
      </p:sp>
      <p:sp>
        <p:nvSpPr>
          <p:cNvPr id="9" name="Rectangle 8"/>
          <p:cNvSpPr/>
          <p:nvPr/>
        </p:nvSpPr>
        <p:spPr bwMode="gray">
          <a:xfrm>
            <a:off x="0" y="0"/>
            <a:ext cx="609600" cy="6858000"/>
          </a:xfrm>
          <a:prstGeom prst="rect">
            <a:avLst/>
          </a:prstGeom>
          <a:solidFill>
            <a:schemeClr val="accent1">
              <a:lumMod val="75000"/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1800"/>
          </a:p>
        </p:txBody>
      </p:sp>
      <p:sp>
        <p:nvSpPr>
          <p:cNvPr id="13" name="Rectangle 12"/>
          <p:cNvSpPr/>
          <p:nvPr/>
        </p:nvSpPr>
        <p:spPr bwMode="black">
          <a:xfrm>
            <a:off x="617304" y="736219"/>
            <a:ext cx="609600" cy="609600"/>
          </a:xfrm>
          <a:prstGeom prst="rect">
            <a:avLst/>
          </a:prstGeom>
          <a:solidFill>
            <a:schemeClr val="bg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cxnSp>
        <p:nvCxnSpPr>
          <p:cNvPr id="14" name="Straight Connector 13"/>
          <p:cNvCxnSpPr/>
          <p:nvPr/>
        </p:nvCxnSpPr>
        <p:spPr bwMode="white">
          <a:xfrm>
            <a:off x="617304" y="736219"/>
            <a:ext cx="609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white">
          <a:xfrm>
            <a:off x="617304" y="1345819"/>
            <a:ext cx="609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white">
          <a:xfrm>
            <a:off x="617304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93852" y="177801"/>
            <a:ext cx="9785349" cy="1239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3852" y="1600200"/>
            <a:ext cx="9785349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14800" y="6492875"/>
            <a:ext cx="46482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 i="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AN EXCELLENT EDUCATION FOR EVERY STUDENT EVERY DAY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9601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 cap="all" baseline="0">
                <a:solidFill>
                  <a:schemeClr val="tx1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8C850C6B-F734-4657-8D99-1444E0B9B60E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654904" y="769080"/>
            <a:ext cx="541686" cy="54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322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400"/>
        </a:spcBef>
        <a:buFont typeface="Euphemia" pitchFamily="34" charset="0"/>
        <a:buChar char="›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126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84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168" indent="-24688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0992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7568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4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072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7296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.alaska.gov/tls/SchoolRecognition" TargetMode="External"/><Relationship Id="rId2" Type="http://schemas.openxmlformats.org/officeDocument/2006/relationships/hyperlink" Target="https://us02web.zoom.us/j/82024850053?pwd=cVVvZVl0NEc5WWpYVjFYV2FhUmx3UT09" TargetMode="Externa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.alaska.gov/tls/SchoolRecognition" TargetMode="External"/><Relationship Id="rId2" Type="http://schemas.openxmlformats.org/officeDocument/2006/relationships/hyperlink" Target="https://education.alaska.gov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education.alaska.gov/schoolrecognition/FY23%20Condensed%20Application%20EXEMPLAR%20FINAL.pdf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E294A-81B7-49D9-8592-7CAD1AEC7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cs typeface="Calibri"/>
              </a:rPr>
              <a:t>FY23 Condensed Application Exemplar </a:t>
            </a:r>
            <a:br>
              <a:rPr lang="en-US" sz="4800" dirty="0">
                <a:cs typeface="Calibri"/>
              </a:rPr>
            </a:br>
            <a:endParaRPr lang="en-US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E8CFD2-FBFB-4FA4-9226-23C4550787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9030" y="4259997"/>
            <a:ext cx="8535570" cy="1150203"/>
          </a:xfrm>
        </p:spPr>
        <p:txBody>
          <a:bodyPr>
            <a:normAutofit/>
          </a:bodyPr>
          <a:lstStyle/>
          <a:p>
            <a:endParaRPr lang="en-US" sz="2800" dirty="0"/>
          </a:p>
          <a:p>
            <a:r>
              <a:rPr lang="en-US" sz="2800" dirty="0"/>
              <a:t>Department of Education &amp; Early Development</a:t>
            </a:r>
          </a:p>
          <a:p>
            <a:r>
              <a:rPr lang="en-US" sz="2000" dirty="0"/>
              <a:t>Susan Forbes, School Improvement Specialist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E7E417-9B52-41BE-A122-799820EF8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 EXCELLENT EDUCATION FOR EVERY STUDENT EVERY DAY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613A92-3158-461D-9157-0CFA5EDCC461}"/>
              </a:ext>
            </a:extLst>
          </p:cNvPr>
          <p:cNvSpPr txBox="1"/>
          <p:nvPr/>
        </p:nvSpPr>
        <p:spPr>
          <a:xfrm>
            <a:off x="1828800" y="5638800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April 13, 2022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16EA32-57A8-4EF2-899F-E5998C79CC30}"/>
              </a:ext>
            </a:extLst>
          </p:cNvPr>
          <p:cNvSpPr txBox="1"/>
          <p:nvPr/>
        </p:nvSpPr>
        <p:spPr>
          <a:xfrm>
            <a:off x="9068970" y="5263443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/>
              <a:t>education.alaska.gov</a:t>
            </a:r>
          </a:p>
        </p:txBody>
      </p:sp>
    </p:spTree>
    <p:extLst>
      <p:ext uri="{BB962C8B-B14F-4D97-AF65-F5344CB8AC3E}">
        <p14:creationId xmlns:p14="http://schemas.microsoft.com/office/powerpoint/2010/main" val="3191601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8DDEF-0668-4B03-BD41-DEB2EACD8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 Data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36B18-D4E9-460D-873B-98A43E31F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fontAlgn="base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Attendance data show an attendance rate of 95%, however this data is reflective of school board policy permitting an excused absence for cultural purposes.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Referral data show a referral rate average of one referral per quarter with no student suspensions in SY 2021-22. 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EA1980-99DF-40D8-BD00-41D75EEAD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 EXCELLENT EDUCATION FOR EVERY STUDENT EVERY DAY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7809F6-51DE-42EC-95DC-D44DC18EE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27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8DDEF-0668-4B03-BD41-DEB2EACD8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 Data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36B18-D4E9-460D-873B-98A43E31F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Family engagement event participation data show 20 out of 25 families attended 50% or more of the school-sponsored family engagement activities, with 25 out of 25 families attending at least one event. </a:t>
            </a:r>
          </a:p>
          <a:p>
            <a:r>
              <a:rPr lang="en-US" dirty="0"/>
              <a:t>Staff retention for next school year is 100%. The staff average number of years of contracted service for the district is three years. All teachers are highly qualified. All paraprofessionals have Para Pro certification.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EA1980-99DF-40D8-BD00-41D75EEAD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 EXCELLENT EDUCATION FOR EVERY STUDENT EVERY DAY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7809F6-51DE-42EC-95DC-D44DC18EE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594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8DDEF-0668-4B03-BD41-DEB2EACD8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Box #3 - School Situational Analysis </a:t>
            </a:r>
            <a:r>
              <a:rPr lang="en-US" sz="2800" dirty="0"/>
              <a:t>(Needs Assessment)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36B18-D4E9-460D-873B-98A43E31F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How does your previous school needs assessment align with your available data? What is your current analysis of the situation? Please explain.</a:t>
            </a:r>
          </a:p>
          <a:p>
            <a:pPr marL="0" indent="0">
              <a:buNone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Current Strengths: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Positive school climate and culture. Minimal behavioral issues.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Positive relationships between parents, community, and school.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Committed staff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EA1980-99DF-40D8-BD00-41D75EEAD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 EXCELLENT EDUCATION FOR EVERY STUDENT EVERY DAY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7809F6-51DE-42EC-95DC-D44DC18EE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712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8DDEF-0668-4B03-BD41-DEB2EACD8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 Situational Analysis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36B18-D4E9-460D-873B-98A43E31F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Current Needs: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Provide staff professional development in the Science of Reading.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Develop authentic, place-based, and standards-based lessons in partnership with the community. 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Expand community involvement and engagement in the afterschool program and in school improvement planning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EA1980-99DF-40D8-BD00-41D75EEAD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 EXCELLENT EDUCATION FOR EVERY STUDENT EVERY DAY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7809F6-51DE-42EC-95DC-D44DC18EE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653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8DDEF-0668-4B03-BD41-DEB2EACD8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Box #4 - School Improvement Plan*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36B18-D4E9-460D-873B-98A43E31F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How does your school improvement plan align with your available data and your analysis of the situation? Please explain.</a:t>
            </a:r>
          </a:p>
          <a:p>
            <a:r>
              <a:rPr lang="en-US" dirty="0"/>
              <a:t>Our School Improvement Plan addresses the low achievement and growth of our students in reading by providing Science of Reading professional development to all teachers and paraprofessionals on staff. </a:t>
            </a:r>
          </a:p>
          <a:p>
            <a:r>
              <a:rPr lang="en-US" dirty="0"/>
              <a:t>Our plan builds on our current strength of community involvement by expanding our engagement events to the classroom and after-school programs.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EA1980-99DF-40D8-BD00-41D75EEAD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 EXCELLENT EDUCATION FOR EVERY STUDENT EVERY DAY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7809F6-51DE-42EC-95DC-D44DC18EE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91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8DDEF-0668-4B03-BD41-DEB2EACD8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 Improvement Plan Response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36B18-D4E9-460D-873B-98A43E31F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Our plan includes partnering with the community to create native language and culture programs for after-school enrichment. </a:t>
            </a:r>
          </a:p>
          <a:p>
            <a:r>
              <a:rPr lang="en-US" dirty="0"/>
              <a:t>Standards-based classroom lessons grounded by place and local values will be developed in cooperation with the community. </a:t>
            </a:r>
          </a:p>
          <a:p>
            <a:r>
              <a:rPr lang="en-US" dirty="0"/>
              <a:t>Developed lessons will be tailored to support literacy across content areas. </a:t>
            </a:r>
          </a:p>
          <a:p>
            <a:r>
              <a:rPr lang="en-US" dirty="0"/>
              <a:t>An additional district staff member will be hired as an instructional coach to support literacy, monitor Science of Reading practice implementation, and lead the development of place-based, culturally relevant, cross-grade lessons.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EA1980-99DF-40D8-BD00-41D75EEAD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 EXCELLENT EDUCATION FOR EVERY STUDENT EVERY DAY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7809F6-51DE-42EC-95DC-D44DC18EE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3829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FA0D5-B548-41BE-8E24-956CB1EEB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#1 - Prioritized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FAB6D-5AC6-456B-81AD-C67A10CB83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Increase diverse stakeholder representation on the School and Community Leadership Team. </a:t>
            </a:r>
          </a:p>
          <a:p>
            <a:pPr marL="0" indent="0">
              <a:buNone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100% of teachers will be trained, fully implementing, and receiving feedback on their Science of Reading instructional practices on a weekly basis from September 2022 through May 2023. 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en-US" sz="3200" kern="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D6611D-E737-49E5-87BC-E39AE83B8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 EXCELLENT EDUCATION FOR EVERY STUDENT EVERY DAY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8BC018-01D1-4B71-B88E-9707FCE55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8158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B586C-9FDB-4633-92A0-5215686CB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Prioritized Goals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2141E-96BF-4719-9C91-582FD0B8D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3. Each grade will produce, deliver, reflect, and refine at least one authentic, place-based, and standards-based “classroom” lesson per semester with lesson development done in partnership with the community and the district’s literacy coach.</a:t>
            </a:r>
          </a:p>
          <a:p>
            <a:pPr marL="0" indent="0">
              <a:buNone/>
            </a:pPr>
            <a:r>
              <a:rPr lang="en-US" dirty="0"/>
              <a:t>4. </a:t>
            </a:r>
            <a:r>
              <a:rPr lang="en-US" b="1" dirty="0"/>
              <a:t>100% </a:t>
            </a:r>
            <a:r>
              <a:rPr lang="en-US" dirty="0"/>
              <a:t>of students in grades K – 12 will meet or exceed ELA growth targets from Fall 2023 to Winter 2024 as measured by MAP benchmarking results.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64F0F6-BF5B-4FBB-A9E0-4CEAB5AC7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 EXCELLENT EDUCATION FOR EVERY STUDENT EVERY DAY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87DD17-BBB2-4A3C-80BB-E01259FAB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3604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4DB60-1EA1-48FE-946C-96704DADD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46380" indent="-246380"/>
            <a:r>
              <a:rPr lang="en-US" dirty="0"/>
              <a:t>Table #2 -Intervention/Activity Estimated Costs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1F58C59C-7AE2-4C67-8793-0155B62E31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1681024"/>
              </p:ext>
            </p:extLst>
          </p:nvPr>
        </p:nvGraphicFramePr>
        <p:xfrm>
          <a:off x="1698172" y="1698285"/>
          <a:ext cx="9785348" cy="4513943"/>
        </p:xfrm>
        <a:graphic>
          <a:graphicData uri="http://schemas.openxmlformats.org/drawingml/2006/table">
            <a:tbl>
              <a:tblPr firstRow="1" firstCol="1" bandRow="1"/>
              <a:tblGrid>
                <a:gridCol w="7866743">
                  <a:extLst>
                    <a:ext uri="{9D8B030D-6E8A-4147-A177-3AD203B41FA5}">
                      <a16:colId xmlns:a16="http://schemas.microsoft.com/office/drawing/2014/main" val="328224800"/>
                    </a:ext>
                  </a:extLst>
                </a:gridCol>
                <a:gridCol w="1918605">
                  <a:extLst>
                    <a:ext uri="{9D8B030D-6E8A-4147-A177-3AD203B41FA5}">
                      <a16:colId xmlns:a16="http://schemas.microsoft.com/office/drawing/2014/main" val="4206074722"/>
                    </a:ext>
                  </a:extLst>
                </a:gridCol>
              </a:tblGrid>
              <a:tr h="4116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Intervention/Activity 1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Estimated Cost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3435529"/>
                  </a:ext>
                </a:extLst>
              </a:tr>
              <a:tr h="4102313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Science of Reading Professional Development </a:t>
                      </a:r>
                    </a:p>
                    <a:p>
                      <a:pPr marL="26035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(Addresses Goal 2 and Goal 4)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staff registrations (2 certified and 2 classified) @ $350/unit cost = $1400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Airfare: 4 RT fares Rural Alaska – Anchorage on AK Air Transit@ $600/unit cost = $2,400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Lodging for 4 (2 double rooms) @ 5 nights @ $200 unit cost per night = $2,000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Food per diem ($60/day) X 5 days X 4 people = $1,200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Roundtrip Taxi Fare for Airport to Hotel and Return = $150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$7,000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9616870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1B8D75-1EBF-4706-BAC3-3622D8356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 EXCELLENT EDUCATION FOR EVERY STUDENT EVERY DAY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40DA35-63AB-4FC6-8F81-C18B72276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798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4DB60-1EA1-48FE-946C-96704DADD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46380" indent="-246380"/>
            <a:r>
              <a:rPr lang="en-US" dirty="0"/>
              <a:t>Intervention/Activity Estimated </a:t>
            </a:r>
            <a:r>
              <a:rPr lang="en-US"/>
              <a:t>Costs Table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1B8D75-1EBF-4706-BAC3-3622D8356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 EXCELLENT EDUCATION FOR EVERY STUDENT EVERY DAY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40DA35-63AB-4FC6-8F81-C18B72276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7" name="Content Placeholder 11">
            <a:extLst>
              <a:ext uri="{FF2B5EF4-FFF2-40B4-BE49-F238E27FC236}">
                <a16:creationId xmlns:a16="http://schemas.microsoft.com/office/drawing/2014/main" id="{B268B8C8-A7D0-49C3-8FBE-BA1D3E46FD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5076480"/>
              </p:ext>
            </p:extLst>
          </p:nvPr>
        </p:nvGraphicFramePr>
        <p:xfrm>
          <a:off x="1698172" y="1698285"/>
          <a:ext cx="9785348" cy="4513943"/>
        </p:xfrm>
        <a:graphic>
          <a:graphicData uri="http://schemas.openxmlformats.org/drawingml/2006/table">
            <a:tbl>
              <a:tblPr firstRow="1" firstCol="1" bandRow="1"/>
              <a:tblGrid>
                <a:gridCol w="7866743">
                  <a:extLst>
                    <a:ext uri="{9D8B030D-6E8A-4147-A177-3AD203B41FA5}">
                      <a16:colId xmlns:a16="http://schemas.microsoft.com/office/drawing/2014/main" val="328224800"/>
                    </a:ext>
                  </a:extLst>
                </a:gridCol>
                <a:gridCol w="1918605">
                  <a:extLst>
                    <a:ext uri="{9D8B030D-6E8A-4147-A177-3AD203B41FA5}">
                      <a16:colId xmlns:a16="http://schemas.microsoft.com/office/drawing/2014/main" val="4206074722"/>
                    </a:ext>
                  </a:extLst>
                </a:gridCol>
              </a:tblGrid>
              <a:tr h="4116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Intervention/Activity 2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Estimated Cost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3435529"/>
                  </a:ext>
                </a:extLst>
              </a:tr>
              <a:tr h="4102313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Certificated staff member to serve as district’s literacy coach providing teacher professional development and coaching on a weekly basis to each of four sites.</a:t>
                      </a:r>
                    </a:p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(Addresses Goal 2, Goal 3, and Goal 4)</a:t>
                      </a:r>
                    </a:p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School pays ¼ of $100,000 salary and benefits since the position is divided between 4 schools.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$25,000</a:t>
                      </a:r>
                      <a:r>
                        <a:rPr lang="en-US" sz="2400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9616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1100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0373C0B-020A-4355-AEC2-FA8E833E6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869909D-E96A-43E1-B3D7-D099F225B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3852" y="1600200"/>
            <a:ext cx="10057821" cy="45720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46380" indent="-246380"/>
            <a:r>
              <a:rPr lang="en-US" dirty="0"/>
              <a:t>Purpose </a:t>
            </a:r>
          </a:p>
          <a:p>
            <a:pPr marL="246380" indent="-246380"/>
            <a:r>
              <a:rPr lang="en-US" dirty="0"/>
              <a:t>School Data, Situational Analysis, </a:t>
            </a:r>
            <a:r>
              <a:rPr lang="en-US"/>
              <a:t>and Plan</a:t>
            </a:r>
            <a:endParaRPr lang="en-US" dirty="0"/>
          </a:p>
          <a:p>
            <a:pPr marL="246380" indent="-246380"/>
            <a:r>
              <a:rPr lang="en-US" dirty="0"/>
              <a:t>Prioritized Goals Table</a:t>
            </a:r>
          </a:p>
          <a:p>
            <a:pPr marL="246380" indent="-246380"/>
            <a:r>
              <a:rPr lang="en-US" dirty="0"/>
              <a:t>Intervention/Activity Estimated Costs Table</a:t>
            </a:r>
          </a:p>
          <a:p>
            <a:pPr marL="977900" lvl="2" indent="-246380"/>
            <a:r>
              <a:rPr lang="en-US" dirty="0"/>
              <a:t>Budget Narrative</a:t>
            </a:r>
          </a:p>
          <a:p>
            <a:pPr marL="246380" indent="-246380"/>
            <a:r>
              <a:rPr lang="en-US" dirty="0"/>
              <a:t>Questions</a:t>
            </a:r>
            <a:endParaRPr lang="en-US" dirty="0"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47C286-7F30-4FAC-99FF-E21216B84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 EXCELLENT EDUCATION FOR EVERY STUDENT EVERY DAY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5E889F-3E1C-417C-B4F0-8D5B05EF5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0481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4DB60-1EA1-48FE-946C-96704DADD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46380" indent="-246380"/>
            <a:r>
              <a:rPr lang="en-US" dirty="0"/>
              <a:t>Intervention/Activity Estimated </a:t>
            </a:r>
            <a:r>
              <a:rPr lang="en-US"/>
              <a:t>Costs Table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1B8D75-1EBF-4706-BAC3-3622D8356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 EXCELLENT EDUCATION FOR EVERY STUDENT EVERY DAY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40DA35-63AB-4FC6-8F81-C18B72276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6" name="Content Placeholder 11">
            <a:extLst>
              <a:ext uri="{FF2B5EF4-FFF2-40B4-BE49-F238E27FC236}">
                <a16:creationId xmlns:a16="http://schemas.microsoft.com/office/drawing/2014/main" id="{D7188501-4409-4C73-8F3A-984D81EDE2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7114211"/>
              </p:ext>
            </p:extLst>
          </p:nvPr>
        </p:nvGraphicFramePr>
        <p:xfrm>
          <a:off x="1593850" y="1600200"/>
          <a:ext cx="9785348" cy="4593169"/>
        </p:xfrm>
        <a:graphic>
          <a:graphicData uri="http://schemas.openxmlformats.org/drawingml/2006/table">
            <a:tbl>
              <a:tblPr firstRow="1" firstCol="1" bandRow="1"/>
              <a:tblGrid>
                <a:gridCol w="7866743">
                  <a:extLst>
                    <a:ext uri="{9D8B030D-6E8A-4147-A177-3AD203B41FA5}">
                      <a16:colId xmlns:a16="http://schemas.microsoft.com/office/drawing/2014/main" val="328224800"/>
                    </a:ext>
                  </a:extLst>
                </a:gridCol>
                <a:gridCol w="1918605">
                  <a:extLst>
                    <a:ext uri="{9D8B030D-6E8A-4147-A177-3AD203B41FA5}">
                      <a16:colId xmlns:a16="http://schemas.microsoft.com/office/drawing/2014/main" val="4206074722"/>
                    </a:ext>
                  </a:extLst>
                </a:gridCol>
              </a:tblGrid>
              <a:tr h="4116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Intervention/Activity 3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Estimated Cost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3435529"/>
                  </a:ext>
                </a:extLst>
              </a:tr>
              <a:tr h="4102313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Extended Learning Program: </a:t>
                      </a:r>
                    </a:p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(Addresses Goal 4)</a:t>
                      </a:r>
                    </a:p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certified teacher at 4 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hrs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wk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+ 1 certified teacher for 2 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hrs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wk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= 2 certified teachers @$50/hr for 6 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hrs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wk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serving 9 students ($300/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wk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X 35 weeks = $10,500) &amp; 1 Para pro at  $21.50/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hr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2 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hrs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wk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serving 3 students ($43/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wk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X 35 weeks= $1,505)</a:t>
                      </a:r>
                    </a:p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Reading Interventions: 1 Para-Pro uses school phonics program for 2 students ($21.50/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hr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 2 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hrs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wk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X 35 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wks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= $1,505)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$13,510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9616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94137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4DB60-1EA1-48FE-946C-96704DADD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46380" indent="-246380"/>
            <a:r>
              <a:rPr lang="en-US" dirty="0"/>
              <a:t>Intervention/Activity Estimated </a:t>
            </a:r>
            <a:r>
              <a:rPr lang="en-US"/>
              <a:t>Costs Table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1B8D75-1EBF-4706-BAC3-3622D8356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 EXCELLENT EDUCATION FOR EVERY STUDENT EVERY DAY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40DA35-63AB-4FC6-8F81-C18B72276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6" name="Content Placeholder 11">
            <a:extLst>
              <a:ext uri="{FF2B5EF4-FFF2-40B4-BE49-F238E27FC236}">
                <a16:creationId xmlns:a16="http://schemas.microsoft.com/office/drawing/2014/main" id="{EFEE74E6-17E1-41AD-9E3D-193556229E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6874549"/>
              </p:ext>
            </p:extLst>
          </p:nvPr>
        </p:nvGraphicFramePr>
        <p:xfrm>
          <a:off x="1593850" y="1600200"/>
          <a:ext cx="9785348" cy="4513943"/>
        </p:xfrm>
        <a:graphic>
          <a:graphicData uri="http://schemas.openxmlformats.org/drawingml/2006/table">
            <a:tbl>
              <a:tblPr firstRow="1" firstCol="1" bandRow="1"/>
              <a:tblGrid>
                <a:gridCol w="7866743">
                  <a:extLst>
                    <a:ext uri="{9D8B030D-6E8A-4147-A177-3AD203B41FA5}">
                      <a16:colId xmlns:a16="http://schemas.microsoft.com/office/drawing/2014/main" val="328224800"/>
                    </a:ext>
                  </a:extLst>
                </a:gridCol>
                <a:gridCol w="1918605">
                  <a:extLst>
                    <a:ext uri="{9D8B030D-6E8A-4147-A177-3AD203B41FA5}">
                      <a16:colId xmlns:a16="http://schemas.microsoft.com/office/drawing/2014/main" val="4206074722"/>
                    </a:ext>
                  </a:extLst>
                </a:gridCol>
              </a:tblGrid>
              <a:tr h="4116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Intervention/Activity 4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Estimated Cost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3435529"/>
                  </a:ext>
                </a:extLst>
              </a:tr>
              <a:tr h="4102313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Family Engagement Events </a:t>
                      </a:r>
                    </a:p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(Addresses Goal 1 and Goal 3)</a:t>
                      </a:r>
                    </a:p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Two events per school year per grade band, K-3, 4-6, 7-9, and 10-12 (total of 8 events) showcasing student work samples from the authentic, place-based, and standards-based “classroom” lesson that was developed in partnership with the community and the district’s literacy coach. </a:t>
                      </a:r>
                    </a:p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Community meal provided, each meal cost $300 * 8 = $2400.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$2400</a:t>
                      </a:r>
                      <a:r>
                        <a:rPr lang="en-US" sz="2400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9616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45349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4DB60-1EA1-48FE-946C-96704DADD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46380" indent="-246380"/>
            <a:r>
              <a:rPr lang="en-US" dirty="0"/>
              <a:t>Intervention/Activity Estimated </a:t>
            </a:r>
            <a:r>
              <a:rPr lang="en-US"/>
              <a:t>Costs Table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1B8D75-1EBF-4706-BAC3-3622D8356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 EXCELLENT EDUCATION FOR EVERY STUDENT EVERY DAY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40DA35-63AB-4FC6-8F81-C18B72276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22</a:t>
            </a:fld>
            <a:endParaRPr lang="en-US"/>
          </a:p>
        </p:txBody>
      </p:sp>
      <p:graphicFrame>
        <p:nvGraphicFramePr>
          <p:cNvPr id="6" name="Content Placeholder 11">
            <a:extLst>
              <a:ext uri="{FF2B5EF4-FFF2-40B4-BE49-F238E27FC236}">
                <a16:creationId xmlns:a16="http://schemas.microsoft.com/office/drawing/2014/main" id="{EFEE74E6-17E1-41AD-9E3D-193556229E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1855401"/>
              </p:ext>
            </p:extLst>
          </p:nvPr>
        </p:nvGraphicFramePr>
        <p:xfrm>
          <a:off x="1593855" y="1714435"/>
          <a:ext cx="9785346" cy="4321879"/>
        </p:xfrm>
        <a:graphic>
          <a:graphicData uri="http://schemas.openxmlformats.org/drawingml/2006/table">
            <a:tbl>
              <a:tblPr firstRow="1" firstCol="1" bandRow="1"/>
              <a:tblGrid>
                <a:gridCol w="7866743">
                  <a:extLst>
                    <a:ext uri="{9D8B030D-6E8A-4147-A177-3AD203B41FA5}">
                      <a16:colId xmlns:a16="http://schemas.microsoft.com/office/drawing/2014/main" val="328224800"/>
                    </a:ext>
                  </a:extLst>
                </a:gridCol>
                <a:gridCol w="1918603">
                  <a:extLst>
                    <a:ext uri="{9D8B030D-6E8A-4147-A177-3AD203B41FA5}">
                      <a16:colId xmlns:a16="http://schemas.microsoft.com/office/drawing/2014/main" val="4206074722"/>
                    </a:ext>
                  </a:extLst>
                </a:gridCol>
              </a:tblGrid>
              <a:tr h="35021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Intervention/Activity 5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Estimated Cost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3435529"/>
                  </a:ext>
                </a:extLst>
              </a:tr>
              <a:tr h="2396539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School and Community Leadership Team (SCLT) Meeting Lunches </a:t>
                      </a:r>
                    </a:p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(Addresses Goal 1)</a:t>
                      </a:r>
                    </a:p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 SCLT Meetings, two Saturdays per month for four months from January – April, Lunch cost of $100 for each Saturday meeting, $100 * 8 = $800.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$800</a:t>
                      </a:r>
                      <a:r>
                        <a:rPr lang="en-US" sz="2400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9616870"/>
                  </a:ext>
                </a:extLst>
              </a:tr>
              <a:tr h="12166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Total Estimated Cost: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$48,710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61723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98500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0A5D1-2B44-473E-9477-AA33FC3AD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Narrative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0617A-AE49-4744-9FC8-170C0D176F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Note specificity found in the exemplar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E848E2-80F7-4004-B8F8-018CCA5B4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 EXCELLENT EDUCATION FOR EVERY STUDENT EVERY DAY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42BEDD-E493-483D-9763-A5F3A190D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7693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323FD-3A00-4559-9AA2-EA817F901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699705-7A30-47F2-A7BA-39AD9DEAF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 EXCELLENT EDUCATION FOR EVERY STUDENT EVERY DAY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F1ABF4-FC83-4F2F-B5BF-34FD1DAD9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24</a:t>
            </a:fld>
            <a:endParaRPr lang="en-US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486F3BBF-AB87-4DC2-A0AB-03A99DBF34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09322" y="1641401"/>
            <a:ext cx="5724525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0964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5BB48-D652-4CD0-94D0-FCF9892A4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Webinar Dates  – Every Other Wednesday at 4 pm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2A2B7-0278-4DBA-A7E8-2E6D6EB855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246380" indent="-246380" algn="l"/>
            <a:r>
              <a:rPr lang="en-US" dirty="0">
                <a:latin typeface="Segoe UI" panose="020B0502040204020203" pitchFamily="34" charset="0"/>
              </a:rPr>
              <a:t>O</a:t>
            </a:r>
            <a:r>
              <a:rPr lang="en-US" b="0" i="0" dirty="0">
                <a:effectLst/>
                <a:latin typeface="Segoe UI" panose="020B0502040204020203" pitchFamily="34" charset="0"/>
              </a:rPr>
              <a:t>ur next webinars are</a:t>
            </a:r>
          </a:p>
          <a:p>
            <a:pPr marL="612140" lvl="1" indent="-246380"/>
            <a:r>
              <a:rPr lang="en-US" b="0" i="0" dirty="0">
                <a:effectLst/>
                <a:latin typeface="Segoe UI" panose="020B0502040204020203" pitchFamily="34" charset="0"/>
              </a:rPr>
              <a:t>April 27, May 11 and 25, and June 8 and 22</a:t>
            </a:r>
          </a:p>
          <a:p>
            <a:pPr marL="612140" lvl="1" indent="-246380"/>
            <a:endParaRPr lang="en-US" b="0" i="0" dirty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46380" indent="-246380"/>
            <a:r>
              <a:rPr lang="en-US" dirty="0">
                <a:latin typeface="Segoe UI"/>
                <a:cs typeface="Segoe UI"/>
              </a:rPr>
              <a:t>Link</a:t>
            </a:r>
            <a:r>
              <a:rPr lang="en-US" dirty="0"/>
              <a:t>: </a:t>
            </a:r>
            <a:r>
              <a:rPr lang="en-US" b="0" i="0" u="sng" dirty="0">
                <a:solidFill>
                  <a:srgbClr val="0070C0"/>
                </a:solidFill>
                <a:effectLst/>
                <a:latin typeface="Arial" panose="020B0604020202020204" pitchFamily="34" charset="0"/>
                <a:hlinkClick r:id="rId2" tooltip="https://us02web.zoom.us/j/82024850053?pwd=cvvvzvl0nec5wwpyvjfyv2fhumx3ut0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School Improvement Webinar Series</a:t>
            </a:r>
            <a:endParaRPr lang="en-US" b="0" i="0" dirty="0">
              <a:solidFill>
                <a:srgbClr val="0070C0"/>
              </a:solidFill>
              <a:effectLst/>
              <a:latin typeface="Arial" panose="020B0604020202020204" pitchFamily="34" charset="0"/>
            </a:endParaRPr>
          </a:p>
          <a:p>
            <a:pPr marL="365760" lvl="1" indent="0">
              <a:buNone/>
            </a:pPr>
            <a:r>
              <a:rPr lang="en-US" dirty="0"/>
              <a:t>Meeting ID: 820 2485 0053</a:t>
            </a:r>
          </a:p>
          <a:p>
            <a:pPr marL="365760" lvl="1" indent="0">
              <a:buNone/>
            </a:pPr>
            <a:r>
              <a:rPr lang="en-US" dirty="0"/>
              <a:t>Passcode: 545763</a:t>
            </a:r>
          </a:p>
          <a:p>
            <a:pPr marL="365760" lvl="1" indent="0">
              <a:buNone/>
            </a:pPr>
            <a:endParaRPr lang="en-US" dirty="0">
              <a:latin typeface="Segoe UI"/>
              <a:cs typeface="Segoe UI"/>
            </a:endParaRPr>
          </a:p>
          <a:p>
            <a:pPr marL="246380" indent="-246380"/>
            <a:r>
              <a:rPr lang="en-US" dirty="0">
                <a:latin typeface="Segoe UI"/>
                <a:cs typeface="Segoe UI"/>
              </a:rPr>
              <a:t>Earlier webinars are available on </a:t>
            </a:r>
            <a:r>
              <a:rPr lang="en-US" dirty="0">
                <a:solidFill>
                  <a:srgbClr val="0070C0"/>
                </a:solidFill>
                <a:latin typeface="Segoe UI"/>
                <a:cs typeface="Segoe U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education.alaska.gov</a:t>
            </a:r>
            <a:endParaRPr lang="en-US" dirty="0">
              <a:latin typeface="Segoe UI"/>
              <a:cs typeface="Segoe UI"/>
            </a:endParaRPr>
          </a:p>
          <a:p>
            <a:pPr marL="612140" lvl="1" indent="-246380"/>
            <a:r>
              <a:rPr lang="en-US" dirty="0">
                <a:latin typeface="Segoe UI"/>
                <a:cs typeface="Segoe UI"/>
              </a:rPr>
              <a:t>February 2 and 16, and March 2, 16, and 30 </a:t>
            </a:r>
          </a:p>
          <a:p>
            <a:pPr marL="612140" lvl="1" indent="-246380"/>
            <a:endParaRPr lang="en-US" dirty="0">
              <a:latin typeface="Segoe UI"/>
              <a:cs typeface="Segoe UI"/>
            </a:endParaRPr>
          </a:p>
          <a:p>
            <a:pPr marL="246380" indent="-246380"/>
            <a:r>
              <a:rPr lang="en-US" b="0" i="0" dirty="0">
                <a:effectLst/>
                <a:latin typeface="Segoe UI" panose="020B0502040204020203" pitchFamily="34" charset="0"/>
              </a:rPr>
              <a:t>Today’s webinar will be posted ASAP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29EB07-430D-4D16-9BBC-04CED024D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 EXCELLENT EDUCATION FOR EVERY STUDENT EVERY DAY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BD003D-0860-45FA-9ADB-5CF5B2969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394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D441A-E01A-4D99-840C-1CDD56D9E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Contact Information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23FC731-F5DE-494C-B038-89AB5155D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4200" y="1774879"/>
            <a:ext cx="4800600" cy="4717995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/>
              <a:t>Susan McKenzie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/>
              <a:t>IEE Director Susan.McKenzie@alaska.gov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/>
              <a:t>(907) 500-8594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/>
              <a:t>Susan Forbes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/>
              <a:t>School Improvement Specialist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/>
              <a:t>Susan.Forbes@alaska.gov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/>
              <a:t>(907) 269-4553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36AE5A-66A1-4E8B-9EA8-887A50636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 EXCELLENT EDUCATION FOR EVERY STUDENT EVERY DAY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DD96B4-ABDF-4668-B01F-A59CB0A58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26</a:t>
            </a:fld>
            <a:endParaRPr lang="en-US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55B27837-B381-497F-8E9B-2D02094D7BB4}"/>
              </a:ext>
            </a:extLst>
          </p:cNvPr>
          <p:cNvSpPr txBox="1">
            <a:spLocks/>
          </p:cNvSpPr>
          <p:nvPr/>
        </p:nvSpPr>
        <p:spPr>
          <a:xfrm>
            <a:off x="1758540" y="1774878"/>
            <a:ext cx="517566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Char char="›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/>
              <a:t>Brittnay Bailey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/>
              <a:t>School Recognition and Support Administrator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/>
              <a:t>Brittnay.Bailey@alaska.gov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/>
              <a:t>(907) 269-6754</a:t>
            </a:r>
          </a:p>
          <a:p>
            <a:pPr marL="0" indent="0">
              <a:lnSpc>
                <a:spcPct val="110000"/>
              </a:lnSpc>
              <a:buFont typeface="Euphemia" pitchFamily="34" charset="0"/>
              <a:buNone/>
            </a:pPr>
            <a:endParaRPr lang="en-US"/>
          </a:p>
          <a:p>
            <a:pPr marL="0" indent="0">
              <a:buFont typeface="Euphemia" pitchFamily="34" charset="0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044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D969C-52BF-4F1E-8E13-700029E23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the Exemplar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BF39A-3667-48F5-9A86-AC6F5A6100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FY23 Condensed Application Exemplar was created for two purposes:</a:t>
            </a:r>
          </a:p>
          <a:p>
            <a:pPr marL="0" indent="0">
              <a:buNone/>
            </a:pPr>
            <a:r>
              <a:rPr lang="en-US" dirty="0"/>
              <a:t>1)	To assist designated schools in understanding the requirements for completing the condensed application. </a:t>
            </a:r>
          </a:p>
          <a:p>
            <a:pPr marL="0" indent="0">
              <a:buNone/>
            </a:pPr>
            <a:r>
              <a:rPr lang="en-US" dirty="0"/>
              <a:t>2)	To provide designated schools with a model of how to connect site-specific data and needs to school plans for improvement, including goals, interventions, and activities.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9E5132-467B-44E8-B57D-39025D89C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 EXCELLENT EDUCATION FOR EVERY STUDENT EVERY DAY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854B4E-77E5-43E0-9D50-D171EC43F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515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EA522-F69E-4414-9798-B4C5D66AD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Condensed Application Requirements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4506B13-B9F6-4A8E-BE94-F7FC7955C9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6104" y="2047356"/>
            <a:ext cx="9400844" cy="4033011"/>
          </a:xfrm>
          <a:ln w="57150">
            <a:solidFill>
              <a:srgbClr val="002060"/>
            </a:solidFill>
          </a:ln>
          <a:effectLst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EF7A55-187A-4CA1-B79D-8BAD78161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 EXCELLENT EDUCATION FOR EVERY STUDENT EVERY DAY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11F1FC-DEF7-4EFC-A4E1-48903B710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4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5730DD-B893-49D7-AED5-81AD7C8935C7}"/>
              </a:ext>
            </a:extLst>
          </p:cNvPr>
          <p:cNvSpPr/>
          <p:nvPr/>
        </p:nvSpPr>
        <p:spPr>
          <a:xfrm>
            <a:off x="4455971" y="2960323"/>
            <a:ext cx="931665" cy="1015663"/>
          </a:xfrm>
          <a:prstGeom prst="rect">
            <a:avLst/>
          </a:prstGeom>
          <a:solidFill>
            <a:srgbClr val="FBFE6E"/>
          </a:solidFill>
        </p:spPr>
        <p:txBody>
          <a:bodyPr wrap="none" lIns="91440" tIns="45720" rIns="91440" bIns="45720">
            <a:spAutoFit/>
          </a:bodyPr>
          <a:lstStyle/>
          <a:p>
            <a:r>
              <a:rPr lang="en-US" sz="20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-Data</a:t>
            </a:r>
          </a:p>
          <a:p>
            <a:r>
              <a:rPr lang="en-US" sz="20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-Needs</a:t>
            </a:r>
          </a:p>
          <a:p>
            <a:r>
              <a:rPr lang="en-US" sz="20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-Plan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21AF74E-B397-448F-9AAF-560C3DC145A5}"/>
              </a:ext>
            </a:extLst>
          </p:cNvPr>
          <p:cNvSpPr/>
          <p:nvPr/>
        </p:nvSpPr>
        <p:spPr>
          <a:xfrm>
            <a:off x="7874680" y="3228945"/>
            <a:ext cx="1451808" cy="400110"/>
          </a:xfrm>
          <a:prstGeom prst="rect">
            <a:avLst/>
          </a:prstGeom>
          <a:solidFill>
            <a:srgbClr val="FBFE6E"/>
          </a:solidFill>
        </p:spPr>
        <p:txBody>
          <a:bodyPr wrap="none" lIns="91440" tIns="45720" rIns="91440" bIns="45720">
            <a:spAutoFit/>
          </a:bodyPr>
          <a:lstStyle/>
          <a:p>
            <a:r>
              <a:rPr lang="en-US" sz="20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-Assurances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A855BD-F0BB-40A8-9B40-DF49992F3E9C}"/>
              </a:ext>
            </a:extLst>
          </p:cNvPr>
          <p:cNvSpPr/>
          <p:nvPr/>
        </p:nvSpPr>
        <p:spPr>
          <a:xfrm>
            <a:off x="7874680" y="2047356"/>
            <a:ext cx="3704175" cy="400110"/>
          </a:xfrm>
          <a:prstGeom prst="rect">
            <a:avLst/>
          </a:prstGeom>
          <a:solidFill>
            <a:srgbClr val="FBFE6E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en-US" sz="20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-Intervention/Activity Cost Table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FB91368-FC74-4E5F-B755-E2C301F91431}"/>
              </a:ext>
            </a:extLst>
          </p:cNvPr>
          <p:cNvSpPr/>
          <p:nvPr/>
        </p:nvSpPr>
        <p:spPr>
          <a:xfrm>
            <a:off x="4455971" y="4828121"/>
            <a:ext cx="856325" cy="400110"/>
          </a:xfrm>
          <a:prstGeom prst="rect">
            <a:avLst/>
          </a:prstGeom>
          <a:solidFill>
            <a:srgbClr val="FBFE6E"/>
          </a:solidFill>
        </p:spPr>
        <p:txBody>
          <a:bodyPr wrap="none" lIns="91440" tIns="45720" rIns="91440" bIns="45720">
            <a:spAutoFit/>
          </a:bodyPr>
          <a:lstStyle/>
          <a:p>
            <a:r>
              <a:rPr lang="en-US" sz="20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-Goals</a:t>
            </a:r>
          </a:p>
        </p:txBody>
      </p:sp>
    </p:spTree>
    <p:extLst>
      <p:ext uri="{BB962C8B-B14F-4D97-AF65-F5344CB8AC3E}">
        <p14:creationId xmlns:p14="http://schemas.microsoft.com/office/powerpoint/2010/main" val="3519314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A8799-8318-49A0-B50C-03A3E1307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 Selected for Exemplar Portrayal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E27FEC-50A5-4543-B001-8D5CDE18C6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the FY23 Condensed Application Exemplar, a small school with a student population of fifty students in grades K – 12 was selected for fictious portrayal. </a:t>
            </a:r>
          </a:p>
          <a:p>
            <a:r>
              <a:rPr lang="en-US" dirty="0"/>
              <a:t>The situational analysis (needs assessment), goals, and interventions found in this exemplar are based on this fictious school and fabricated data. </a:t>
            </a:r>
          </a:p>
          <a:p>
            <a:r>
              <a:rPr lang="en-US" dirty="0"/>
              <a:t>Any similarities to an existing school are purely coincidental. 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87787C-3E31-4B5F-89FF-EF46FC383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 EXCELLENT EDUCATION FOR EVERY STUDENT EVERY DAY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67569A-5130-4254-B96D-916E9F126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324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8BFFB-D0A7-46B2-8301-884A8020E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to find the Condensed Application and the Condensed Application Exemplar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2661EF-7228-46DD-A15E-888CA634C8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https://education.alaska.gov</a:t>
            </a:r>
            <a:r>
              <a:rPr lang="en-US" dirty="0">
                <a:solidFill>
                  <a:srgbClr val="0070C0"/>
                </a:solidFill>
              </a:rPr>
              <a:t> </a:t>
            </a:r>
          </a:p>
          <a:p>
            <a:r>
              <a:rPr lang="en-US" dirty="0">
                <a:solidFill>
                  <a:srgbClr val="0070C0"/>
                </a:solidFill>
              </a:rPr>
              <a:t>Excellence and Education</a:t>
            </a:r>
          </a:p>
          <a:p>
            <a:r>
              <a:rPr lang="en-US" dirty="0">
                <a:solidFill>
                  <a:srgbClr val="0070C0"/>
                </a:solidFill>
              </a:rPr>
              <a:t>School Improvement</a:t>
            </a:r>
          </a:p>
          <a:p>
            <a:r>
              <a:rPr lang="en-US" sz="28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FY23 Condensed Application</a:t>
            </a:r>
            <a:endParaRPr lang="en-US" sz="2800" dirty="0">
              <a:solidFill>
                <a:srgbClr val="0070C0"/>
              </a:solidFill>
            </a:endParaRPr>
          </a:p>
          <a:p>
            <a:r>
              <a:rPr lang="en-US" sz="2800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FY23 Condensed Application Exemplar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9080FB-C061-4F29-B288-A6D2CBB45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 EXCELLENT EDUCATION FOR EVERY STUDENT EVERY DAY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E90F5C-ECF3-4DB0-83AF-1D9634280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395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8DDEF-0668-4B03-BD41-DEB2EACD8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Box #1 - School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36B18-D4E9-460D-873B-98A43E31F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What data do you have for the 2021-22 S.Y.? (For example, MAP, STAR data, local assessment data.) Please cite here.</a:t>
            </a:r>
          </a:p>
          <a:p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2021-22 MAP achievement and growth data</a:t>
            </a:r>
          </a:p>
          <a:p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2021 PEAKS scores</a:t>
            </a:r>
          </a:p>
          <a:p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 2021-22 student attendance and referral records</a:t>
            </a:r>
          </a:p>
          <a:p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 2021-22 family engagement event attendance records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EA1980-99DF-40D8-BD00-41D75EEAD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 EXCELLENT EDUCATION FOR EVERY STUDENT EVERY DAY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7809F6-51DE-42EC-95DC-D44DC18EE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443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8DDEF-0668-4B03-BD41-DEB2EACD8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Box #2 - School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36B18-D4E9-460D-873B-98A43E31F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What does your 2021-22 S.Y. data tell you about student engagement, performance, and achievement, and your school’s leadership, instructional delivery, and climate for learning? Please explain.</a:t>
            </a:r>
          </a:p>
          <a:p>
            <a:r>
              <a:rPr lang="en-US" dirty="0"/>
              <a:t>Achievement percentiles for all students in grade K-6 (30 out of 30 students) fall in the lowest 10%*.</a:t>
            </a:r>
          </a:p>
          <a:p>
            <a:r>
              <a:rPr lang="en-US" dirty="0"/>
              <a:t> Achievement percentiles for all students in grade 7 – 12 (20 out of 20 students) fall in the lowest 50%*, with 18 out of 20 students in grades 7 – 12 ranked at or below the 25</a:t>
            </a:r>
            <a:r>
              <a:rPr lang="en-US" baseline="30000" dirty="0"/>
              <a:t>th</a:t>
            </a:r>
            <a:r>
              <a:rPr lang="en-US" dirty="0"/>
              <a:t> percentile.</a:t>
            </a:r>
          </a:p>
          <a:p>
            <a:r>
              <a:rPr lang="en-US" dirty="0"/>
              <a:t> The two grade 7 -12 students who are achieving above 25% in ELA are also performing above 25% in Math.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EA1980-99DF-40D8-BD00-41D75EEAD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 EXCELLENT EDUCATION FOR EVERY STUDENT EVERY DAY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7809F6-51DE-42EC-95DC-D44DC18EE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165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8DDEF-0668-4B03-BD41-DEB2EACD8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 Data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36B18-D4E9-460D-873B-98A43E31F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MAP Growth data for students in grade K-6 in ELA and Math show 30 out of 30 students did not meet growth expectations for their grade. </a:t>
            </a:r>
          </a:p>
          <a:p>
            <a:r>
              <a:rPr lang="en-US" dirty="0"/>
              <a:t>MAP Growth data for students in grade 7-12 in ELA and Math show 8 out of 20 students met growth expectations for their grade.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EA1980-99DF-40D8-BD00-41D75EEAD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 EXCELLENT EDUCATION FOR EVERY STUDENT EVERY DAY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7809F6-51DE-42EC-95DC-D44DC18EE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019655"/>
      </p:ext>
    </p:extLst>
  </p:cSld>
  <p:clrMapOvr>
    <a:masterClrMapping/>
  </p:clrMapOvr>
</p:sld>
</file>

<file path=ppt/theme/theme1.xml><?xml version="1.0" encoding="utf-8"?>
<a:theme xmlns:a="http://schemas.openxmlformats.org/drawingml/2006/main" name="Math 16x9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th education presentation with Pi  (widescreen).potx" id="{DF132673-7A8C-4FB7-A35E-0123B6C0D98B}" vid="{CCAAB50D-2EF2-4925-80C2-C83131AE58AC}"/>
    </a:ext>
  </a:extLst>
</a:theme>
</file>

<file path=ppt/theme/theme2.xml><?xml version="1.0" encoding="utf-8"?>
<a:theme xmlns:a="http://schemas.openxmlformats.org/drawingml/2006/main" name="Office Theme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Math education presentation with Pi  (widescreen)</Template>
  <TotalTime>4855</TotalTime>
  <Words>1947</Words>
  <Application>Microsoft Office PowerPoint</Application>
  <PresentationFormat>Widescreen</PresentationFormat>
  <Paragraphs>219</Paragraphs>
  <Slides>26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Euphemia</vt:lpstr>
      <vt:lpstr>Segoe UI</vt:lpstr>
      <vt:lpstr>Math 16x9</vt:lpstr>
      <vt:lpstr>FY23 Condensed Application Exemplar  </vt:lpstr>
      <vt:lpstr>Agenda</vt:lpstr>
      <vt:lpstr>Purpose of the Exemplar</vt:lpstr>
      <vt:lpstr>Condensed Application Requirements</vt:lpstr>
      <vt:lpstr>School Selected for Exemplar Portrayal</vt:lpstr>
      <vt:lpstr>Where to find the Condensed Application and the Condensed Application Exemplar</vt:lpstr>
      <vt:lpstr>Box #1 - School Data</vt:lpstr>
      <vt:lpstr>Box #2 - School Data</vt:lpstr>
      <vt:lpstr>School Data (continued)</vt:lpstr>
      <vt:lpstr>School Data (continued)</vt:lpstr>
      <vt:lpstr>School Data (continued)</vt:lpstr>
      <vt:lpstr>Box #3 - School Situational Analysis (Needs Assessment)</vt:lpstr>
      <vt:lpstr>School Situational Analysis (continued)</vt:lpstr>
      <vt:lpstr>Box #4 - School Improvement Plan* Question</vt:lpstr>
      <vt:lpstr>School Improvement Plan Response (continued)</vt:lpstr>
      <vt:lpstr>Table #1 - Prioritized Goals</vt:lpstr>
      <vt:lpstr>Prioritized Goals (continued)</vt:lpstr>
      <vt:lpstr>Table #2 -Intervention/Activity Estimated Costs</vt:lpstr>
      <vt:lpstr>Intervention/Activity Estimated Costs Table</vt:lpstr>
      <vt:lpstr>Intervention/Activity Estimated Costs Table</vt:lpstr>
      <vt:lpstr>Intervention/Activity Estimated Costs Table</vt:lpstr>
      <vt:lpstr>Intervention/Activity Estimated Costs Table</vt:lpstr>
      <vt:lpstr>Budget Narrative</vt:lpstr>
      <vt:lpstr>Questions</vt:lpstr>
      <vt:lpstr>Webinar Dates  – Every Other Wednesday at 4 pm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Hardin, Erin M (EED)</dc:creator>
  <cp:lastModifiedBy>Susan Forbes</cp:lastModifiedBy>
  <cp:revision>8</cp:revision>
  <cp:lastPrinted>2022-01-12T17:13:40Z</cp:lastPrinted>
  <dcterms:created xsi:type="dcterms:W3CDTF">2020-12-16T01:49:21Z</dcterms:created>
  <dcterms:modified xsi:type="dcterms:W3CDTF">2022-04-18T22:53:28Z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